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</p:sldIdLst>
  <p:sldSz cy="5143500" cx="9144000"/>
  <p:notesSz cx="6858000" cy="9144000"/>
  <p:embeddedFontLst>
    <p:embeddedFont>
      <p:font typeface="Montserrat"/>
      <p:regular r:id="rId43"/>
      <p:bold r:id="rId44"/>
      <p:italic r:id="rId45"/>
      <p:boldItalic r:id="rId46"/>
    </p:embeddedFont>
    <p:embeddedFont>
      <p:font typeface="Lato"/>
      <p:regular r:id="rId47"/>
      <p:bold r:id="rId48"/>
      <p:italic r:id="rId49"/>
      <p:boldItalic r:id="rId5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font" Target="fonts/Montserrat-bold.fntdata"/><Relationship Id="rId43" Type="http://schemas.openxmlformats.org/officeDocument/2006/relationships/font" Target="fonts/Montserrat-regular.fntdata"/><Relationship Id="rId46" Type="http://schemas.openxmlformats.org/officeDocument/2006/relationships/font" Target="fonts/Montserrat-boldItalic.fntdata"/><Relationship Id="rId45" Type="http://schemas.openxmlformats.org/officeDocument/2006/relationships/font" Target="fonts/Montserrat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Lato-bold.fntdata"/><Relationship Id="rId47" Type="http://schemas.openxmlformats.org/officeDocument/2006/relationships/font" Target="fonts/Lato-regular.fntdata"/><Relationship Id="rId49" Type="http://schemas.openxmlformats.org/officeDocument/2006/relationships/font" Target="fonts/Lat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0" Type="http://schemas.openxmlformats.org/officeDocument/2006/relationships/font" Target="fonts/Lato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98abc7000b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98abc7000b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98abc7000b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98abc7000b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98abc7000b_0_1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98abc7000b_0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98abc7000b_0_2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98abc7000b_0_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98abc7000b_0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98abc7000b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98abc7000b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98abc7000b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98abc7000b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98abc7000b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98abc7000b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98abc7000b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98abc7000b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98abc7000b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98abc7000b_0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98abc7000b_0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6c53b9aa47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6c53b9aa47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98abc7000b_0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98abc7000b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98abc7000b_0_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98abc7000b_0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98abc7000b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98abc7000b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98abc7000b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98abc7000b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98abc7000b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98abc7000b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98abc7000b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98abc7000b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98abc7000b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98abc7000b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98abc7000b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98abc7000b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98abc7000b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98abc7000b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98abc7000b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98abc7000b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71eea051bb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71eea051bb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98abc7000b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98abc7000b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98abc7000b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98abc7000b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98abc7000b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98abc7000b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98abc7000b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98abc7000b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98abc7000b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98abc7000b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98abc7000b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98abc7000b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98abc7000b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98abc7000b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724f5980fa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724f5980fa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98abc7000b_0_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98abc7000b_0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6cf724e939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6cf724e939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98abc7000b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98abc7000b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98abc7000b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98abc7000b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98abc7000b_0_2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98abc7000b_0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98abc7000b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98abc7000b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5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7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0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0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7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9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8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0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7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4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2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6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Relationship Id="rId4" Type="http://schemas.openxmlformats.org/officeDocument/2006/relationships/image" Target="../media/image5.png"/><Relationship Id="rId5" Type="http://schemas.openxmlformats.org/officeDocument/2006/relationships/image" Target="../media/image13.png"/><Relationship Id="rId6" Type="http://schemas.openxmlformats.org/officeDocument/2006/relationships/image" Target="../media/image23.png"/><Relationship Id="rId7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1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type="ctrTitle"/>
          </p:nvPr>
        </p:nvSpPr>
        <p:spPr>
          <a:xfrm>
            <a:off x="2876000" y="256125"/>
            <a:ext cx="5017500" cy="119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Projet 6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/>
              <a:t>Parcours Développeur d’Application iOS</a:t>
            </a:r>
            <a:endParaRPr sz="1800"/>
          </a:p>
        </p:txBody>
      </p:sp>
      <p:sp>
        <p:nvSpPr>
          <p:cNvPr id="135" name="Google Shape;135;p13"/>
          <p:cNvSpPr txBox="1"/>
          <p:nvPr>
            <p:ph idx="1" type="subTitle"/>
          </p:nvPr>
        </p:nvSpPr>
        <p:spPr>
          <a:xfrm>
            <a:off x="5861600" y="3891300"/>
            <a:ext cx="2031900" cy="41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Par Poudja CANESSANE</a:t>
            </a:r>
            <a:endParaRPr/>
          </a:p>
        </p:txBody>
      </p:sp>
      <p:sp>
        <p:nvSpPr>
          <p:cNvPr id="136" name="Google Shape;136;p13"/>
          <p:cNvSpPr txBox="1"/>
          <p:nvPr/>
        </p:nvSpPr>
        <p:spPr>
          <a:xfrm>
            <a:off x="3862275" y="1670363"/>
            <a:ext cx="4390500" cy="20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Analyser les besoins de votre client pour son groupe de pizzerias</a:t>
            </a:r>
            <a:endParaRPr sz="3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DIAGRAMMES DE CAS D’UTILISATION</a:t>
            </a:r>
            <a:endParaRPr/>
          </a:p>
        </p:txBody>
      </p:sp>
      <p:pic>
        <p:nvPicPr>
          <p:cNvPr id="194" name="Google Shape;194;p22"/>
          <p:cNvPicPr preferRelativeResize="0"/>
          <p:nvPr/>
        </p:nvPicPr>
        <p:blipFill rotWithShape="1">
          <a:blip r:embed="rId3">
            <a:alphaModFix/>
          </a:blip>
          <a:srcRect b="0" l="15726" r="23364" t="0"/>
          <a:stretch/>
        </p:blipFill>
        <p:spPr>
          <a:xfrm>
            <a:off x="2048113" y="1307850"/>
            <a:ext cx="5047762" cy="3702651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22"/>
          <p:cNvSpPr txBox="1"/>
          <p:nvPr/>
        </p:nvSpPr>
        <p:spPr>
          <a:xfrm>
            <a:off x="7175800" y="4673000"/>
            <a:ext cx="1808100" cy="3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package “Authentification”</a:t>
            </a:r>
            <a:endParaRPr sz="11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DIAGRAMMES DE CAS D’UTILISATION</a:t>
            </a:r>
            <a:endParaRPr/>
          </a:p>
        </p:txBody>
      </p:sp>
      <p:pic>
        <p:nvPicPr>
          <p:cNvPr id="201" name="Google Shape;201;p23"/>
          <p:cNvPicPr preferRelativeResize="0"/>
          <p:nvPr/>
        </p:nvPicPr>
        <p:blipFill rotWithShape="1">
          <a:blip r:embed="rId3">
            <a:alphaModFix/>
          </a:blip>
          <a:srcRect b="0" l="25286" r="19708" t="0"/>
          <a:stretch/>
        </p:blipFill>
        <p:spPr>
          <a:xfrm>
            <a:off x="521073" y="1453400"/>
            <a:ext cx="7046051" cy="355710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3"/>
          <p:cNvSpPr txBox="1"/>
          <p:nvPr/>
        </p:nvSpPr>
        <p:spPr>
          <a:xfrm>
            <a:off x="7664850" y="4460000"/>
            <a:ext cx="1280700" cy="5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package “Gestion administrative”</a:t>
            </a:r>
            <a:endParaRPr sz="11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DIAGRAMMES DE CAS D’UTILISATION</a:t>
            </a:r>
            <a:endParaRPr/>
          </a:p>
        </p:txBody>
      </p:sp>
      <p:pic>
        <p:nvPicPr>
          <p:cNvPr id="208" name="Google Shape;208;p24"/>
          <p:cNvPicPr preferRelativeResize="0"/>
          <p:nvPr/>
        </p:nvPicPr>
        <p:blipFill rotWithShape="1">
          <a:blip r:embed="rId3">
            <a:alphaModFix/>
          </a:blip>
          <a:srcRect b="0" l="30833" r="31133" t="0"/>
          <a:stretch/>
        </p:blipFill>
        <p:spPr>
          <a:xfrm>
            <a:off x="1279712" y="1307850"/>
            <a:ext cx="6584576" cy="3306850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24"/>
          <p:cNvSpPr txBox="1"/>
          <p:nvPr/>
        </p:nvSpPr>
        <p:spPr>
          <a:xfrm>
            <a:off x="6786025" y="4614700"/>
            <a:ext cx="2232900" cy="33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package “Gestion administrative”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DIAGRAMMES DE CAS D’UTILISATION</a:t>
            </a:r>
            <a:endParaRPr/>
          </a:p>
        </p:txBody>
      </p:sp>
      <p:sp>
        <p:nvSpPr>
          <p:cNvPr id="215" name="Google Shape;215;p25"/>
          <p:cNvSpPr txBox="1"/>
          <p:nvPr/>
        </p:nvSpPr>
        <p:spPr>
          <a:xfrm>
            <a:off x="6786025" y="4614700"/>
            <a:ext cx="2241600" cy="33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package “Gestion administrative”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16" name="Google Shape;216;p25"/>
          <p:cNvPicPr preferRelativeResize="0"/>
          <p:nvPr/>
        </p:nvPicPr>
        <p:blipFill rotWithShape="1">
          <a:blip r:embed="rId3">
            <a:alphaModFix/>
          </a:blip>
          <a:srcRect b="14521" l="2989" r="58784" t="61594"/>
          <a:stretch/>
        </p:blipFill>
        <p:spPr>
          <a:xfrm>
            <a:off x="1194525" y="1307850"/>
            <a:ext cx="6754949" cy="2987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DIAGRAMMES DE CAS D’UTILISATION</a:t>
            </a:r>
            <a:endParaRPr/>
          </a:p>
        </p:txBody>
      </p:sp>
      <p:pic>
        <p:nvPicPr>
          <p:cNvPr id="222" name="Google Shape;222;p26"/>
          <p:cNvPicPr preferRelativeResize="0"/>
          <p:nvPr/>
        </p:nvPicPr>
        <p:blipFill rotWithShape="1">
          <a:blip r:embed="rId3">
            <a:alphaModFix/>
          </a:blip>
          <a:srcRect b="0" l="30694" r="35298" t="0"/>
          <a:stretch/>
        </p:blipFill>
        <p:spPr>
          <a:xfrm>
            <a:off x="1530100" y="1307850"/>
            <a:ext cx="6083801" cy="3187400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26"/>
          <p:cNvSpPr txBox="1"/>
          <p:nvPr/>
        </p:nvSpPr>
        <p:spPr>
          <a:xfrm>
            <a:off x="6786025" y="4614700"/>
            <a:ext cx="2250600" cy="33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package “Gestion administrative”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DIAGRAMMES DE CAS D’UTILISATION</a:t>
            </a:r>
            <a:endParaRPr/>
          </a:p>
        </p:txBody>
      </p:sp>
      <p:pic>
        <p:nvPicPr>
          <p:cNvPr id="229" name="Google Shape;229;p27"/>
          <p:cNvPicPr preferRelativeResize="0"/>
          <p:nvPr/>
        </p:nvPicPr>
        <p:blipFill rotWithShape="1">
          <a:blip r:embed="rId3">
            <a:alphaModFix/>
          </a:blip>
          <a:srcRect b="0" l="28577" r="27505" t="0"/>
          <a:stretch/>
        </p:blipFill>
        <p:spPr>
          <a:xfrm>
            <a:off x="1297500" y="1307850"/>
            <a:ext cx="5454051" cy="3561250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27"/>
          <p:cNvSpPr txBox="1"/>
          <p:nvPr/>
        </p:nvSpPr>
        <p:spPr>
          <a:xfrm>
            <a:off x="6945650" y="4535500"/>
            <a:ext cx="1966800" cy="33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package “Gestion des achats”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DIAGRAMMES DE CAS D’UTILISATION</a:t>
            </a:r>
            <a:endParaRPr/>
          </a:p>
        </p:txBody>
      </p:sp>
      <p:pic>
        <p:nvPicPr>
          <p:cNvPr id="236" name="Google Shape;236;p28"/>
          <p:cNvPicPr preferRelativeResize="0"/>
          <p:nvPr/>
        </p:nvPicPr>
        <p:blipFill rotWithShape="1">
          <a:blip r:embed="rId3">
            <a:alphaModFix/>
          </a:blip>
          <a:srcRect b="0" l="32530" r="34971" t="0"/>
          <a:stretch/>
        </p:blipFill>
        <p:spPr>
          <a:xfrm>
            <a:off x="3060937" y="1307850"/>
            <a:ext cx="3512024" cy="3775700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28"/>
          <p:cNvSpPr txBox="1"/>
          <p:nvPr/>
        </p:nvSpPr>
        <p:spPr>
          <a:xfrm>
            <a:off x="6945650" y="4535500"/>
            <a:ext cx="1966800" cy="33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package “Gestion des achats”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DIAGRAMMES DE CAS D’UTILISATION</a:t>
            </a:r>
            <a:endParaRPr/>
          </a:p>
        </p:txBody>
      </p:sp>
      <p:pic>
        <p:nvPicPr>
          <p:cNvPr id="243" name="Google Shape;243;p29"/>
          <p:cNvPicPr preferRelativeResize="0"/>
          <p:nvPr/>
        </p:nvPicPr>
        <p:blipFill rotWithShape="1">
          <a:blip r:embed="rId3">
            <a:alphaModFix/>
          </a:blip>
          <a:srcRect b="0" l="36704" r="30098" t="0"/>
          <a:stretch/>
        </p:blipFill>
        <p:spPr>
          <a:xfrm>
            <a:off x="3068488" y="1307850"/>
            <a:ext cx="3496927" cy="3782075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29"/>
          <p:cNvSpPr txBox="1"/>
          <p:nvPr/>
        </p:nvSpPr>
        <p:spPr>
          <a:xfrm>
            <a:off x="6945650" y="4535500"/>
            <a:ext cx="1966800" cy="33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package “Gestion des achats”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DIAGRAMMES DE CAS D’UTILISATION</a:t>
            </a:r>
            <a:endParaRPr/>
          </a:p>
        </p:txBody>
      </p:sp>
      <p:pic>
        <p:nvPicPr>
          <p:cNvPr id="250" name="Google Shape;250;p30"/>
          <p:cNvPicPr preferRelativeResize="0"/>
          <p:nvPr/>
        </p:nvPicPr>
        <p:blipFill rotWithShape="1">
          <a:blip r:embed="rId3">
            <a:alphaModFix/>
          </a:blip>
          <a:srcRect b="0" l="28708" r="29673" t="0"/>
          <a:stretch/>
        </p:blipFill>
        <p:spPr>
          <a:xfrm>
            <a:off x="2453700" y="1307850"/>
            <a:ext cx="4141176" cy="3758749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30"/>
          <p:cNvSpPr txBox="1"/>
          <p:nvPr/>
        </p:nvSpPr>
        <p:spPr>
          <a:xfrm>
            <a:off x="6945650" y="4535500"/>
            <a:ext cx="1966800" cy="33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package “Gestion des achats”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DIAGRAMMES DE CAS D’UTILISATION</a:t>
            </a:r>
            <a:endParaRPr/>
          </a:p>
        </p:txBody>
      </p:sp>
      <p:pic>
        <p:nvPicPr>
          <p:cNvPr id="257" name="Google Shape;257;p31"/>
          <p:cNvPicPr preferRelativeResize="0"/>
          <p:nvPr/>
        </p:nvPicPr>
        <p:blipFill rotWithShape="1">
          <a:blip r:embed="rId3">
            <a:alphaModFix/>
          </a:blip>
          <a:srcRect b="0" l="30441" r="30441" t="0"/>
          <a:stretch/>
        </p:blipFill>
        <p:spPr>
          <a:xfrm>
            <a:off x="1825195" y="1307850"/>
            <a:ext cx="4990300" cy="3767726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1"/>
          <p:cNvSpPr txBox="1"/>
          <p:nvPr/>
        </p:nvSpPr>
        <p:spPr>
          <a:xfrm>
            <a:off x="6945650" y="4535500"/>
            <a:ext cx="1966800" cy="33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package “Gestion des achats”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SOMMAIRE</a:t>
            </a:r>
            <a:endParaRPr/>
          </a:p>
        </p:txBody>
      </p:sp>
      <p:sp>
        <p:nvSpPr>
          <p:cNvPr id="142" name="Google Shape;142;p14"/>
          <p:cNvSpPr txBox="1"/>
          <p:nvPr>
            <p:ph idx="1" type="body"/>
          </p:nvPr>
        </p:nvSpPr>
        <p:spPr>
          <a:xfrm>
            <a:off x="1297500" y="1121300"/>
            <a:ext cx="7038900" cy="368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fr" sz="1100"/>
              <a:t>Présentation du contexte</a:t>
            </a:r>
            <a:endParaRPr sz="1100"/>
          </a:p>
          <a:p>
            <a:pPr indent="-2984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fr" sz="1100"/>
              <a:t>Présentation du projet</a:t>
            </a:r>
            <a:endParaRPr sz="1100"/>
          </a:p>
          <a:p>
            <a:pPr indent="-2984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fr" sz="1100"/>
              <a:t>Outils</a:t>
            </a:r>
            <a:endParaRPr sz="1100"/>
          </a:p>
          <a:p>
            <a:pPr indent="-2984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fr" sz="1100"/>
              <a:t>Personas</a:t>
            </a:r>
            <a:endParaRPr sz="1100"/>
          </a:p>
          <a:p>
            <a:pPr indent="-2984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fr" sz="1100"/>
              <a:t>Acteurs</a:t>
            </a:r>
            <a:endParaRPr sz="1100"/>
          </a:p>
          <a:p>
            <a:pPr indent="-2984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fr" sz="1100"/>
              <a:t>Diagramme de package</a:t>
            </a:r>
            <a:endParaRPr sz="1100"/>
          </a:p>
          <a:p>
            <a:pPr indent="-2984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fr" sz="1100"/>
              <a:t>Diagrammes de cas d’utilisation</a:t>
            </a:r>
            <a:endParaRPr sz="1100"/>
          </a:p>
          <a:p>
            <a:pPr indent="-2984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fr" sz="1100"/>
              <a:t>User stories</a:t>
            </a:r>
            <a:endParaRPr sz="1100"/>
          </a:p>
          <a:p>
            <a:pPr indent="-2984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fr" sz="1100"/>
              <a:t>Scénarios UML</a:t>
            </a:r>
            <a:endParaRPr sz="1100"/>
          </a:p>
          <a:p>
            <a:pPr indent="-2984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fr" sz="1100"/>
              <a:t>Diagrammes d’activité</a:t>
            </a:r>
            <a:endParaRPr sz="1100"/>
          </a:p>
          <a:p>
            <a:pPr indent="-2984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fr" sz="1100"/>
              <a:t>Solution technique</a:t>
            </a:r>
            <a:endParaRPr sz="11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DIAGRAMMES DE CAS D’UTILISATION</a:t>
            </a:r>
            <a:endParaRPr/>
          </a:p>
        </p:txBody>
      </p:sp>
      <p:pic>
        <p:nvPicPr>
          <p:cNvPr id="264" name="Google Shape;264;p32"/>
          <p:cNvPicPr preferRelativeResize="0"/>
          <p:nvPr/>
        </p:nvPicPr>
        <p:blipFill rotWithShape="1">
          <a:blip r:embed="rId3">
            <a:alphaModFix/>
          </a:blip>
          <a:srcRect b="0" l="28250" r="28710" t="0"/>
          <a:stretch/>
        </p:blipFill>
        <p:spPr>
          <a:xfrm>
            <a:off x="1267641" y="1307850"/>
            <a:ext cx="6608700" cy="3039875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32"/>
          <p:cNvSpPr txBox="1"/>
          <p:nvPr/>
        </p:nvSpPr>
        <p:spPr>
          <a:xfrm>
            <a:off x="6945650" y="4535500"/>
            <a:ext cx="1966800" cy="33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package “Gestion des achats”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DIAGRAMMES DE CAS D’UTILISATION</a:t>
            </a:r>
            <a:endParaRPr/>
          </a:p>
        </p:txBody>
      </p:sp>
      <p:pic>
        <p:nvPicPr>
          <p:cNvPr id="271" name="Google Shape;271;p33"/>
          <p:cNvPicPr preferRelativeResize="0"/>
          <p:nvPr/>
        </p:nvPicPr>
        <p:blipFill rotWithShape="1">
          <a:blip r:embed="rId3">
            <a:alphaModFix/>
          </a:blip>
          <a:srcRect b="0" l="26382" r="31786" t="0"/>
          <a:stretch/>
        </p:blipFill>
        <p:spPr>
          <a:xfrm>
            <a:off x="1635438" y="1307850"/>
            <a:ext cx="6363025" cy="2913700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33"/>
          <p:cNvSpPr txBox="1"/>
          <p:nvPr/>
        </p:nvSpPr>
        <p:spPr>
          <a:xfrm>
            <a:off x="6945650" y="4535500"/>
            <a:ext cx="1966800" cy="33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package “Gestion des achats”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4"/>
          <p:cNvSpPr txBox="1"/>
          <p:nvPr>
            <p:ph type="title"/>
          </p:nvPr>
        </p:nvSpPr>
        <p:spPr>
          <a:xfrm>
            <a:off x="1413925" y="2256300"/>
            <a:ext cx="2565000" cy="6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USER STORIES</a:t>
            </a:r>
            <a:endParaRPr/>
          </a:p>
        </p:txBody>
      </p:sp>
      <p:pic>
        <p:nvPicPr>
          <p:cNvPr id="278" name="Google Shape;27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22184" y="0"/>
            <a:ext cx="2521817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5"/>
          <p:cNvSpPr txBox="1"/>
          <p:nvPr>
            <p:ph type="title"/>
          </p:nvPr>
        </p:nvSpPr>
        <p:spPr>
          <a:xfrm>
            <a:off x="1422075" y="2256300"/>
            <a:ext cx="2565000" cy="6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USER STORIES</a:t>
            </a:r>
            <a:endParaRPr/>
          </a:p>
        </p:txBody>
      </p:sp>
      <p:pic>
        <p:nvPicPr>
          <p:cNvPr id="284" name="Google Shape;28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87857" y="0"/>
            <a:ext cx="625614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6"/>
          <p:cNvSpPr txBox="1"/>
          <p:nvPr>
            <p:ph type="title"/>
          </p:nvPr>
        </p:nvSpPr>
        <p:spPr>
          <a:xfrm>
            <a:off x="1403700" y="2256300"/>
            <a:ext cx="2565000" cy="6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USER STORIES</a:t>
            </a:r>
            <a:endParaRPr/>
          </a:p>
        </p:txBody>
      </p:sp>
      <p:pic>
        <p:nvPicPr>
          <p:cNvPr id="290" name="Google Shape;29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34986" y="0"/>
            <a:ext cx="320901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7"/>
          <p:cNvSpPr txBox="1"/>
          <p:nvPr>
            <p:ph type="title"/>
          </p:nvPr>
        </p:nvSpPr>
        <p:spPr>
          <a:xfrm>
            <a:off x="1258125" y="2311650"/>
            <a:ext cx="2879400" cy="52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SCÉNARIOS UML</a:t>
            </a:r>
            <a:endParaRPr/>
          </a:p>
        </p:txBody>
      </p:sp>
      <p:pic>
        <p:nvPicPr>
          <p:cNvPr id="296" name="Google Shape;29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6075" y="0"/>
            <a:ext cx="408578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8"/>
          <p:cNvSpPr txBox="1"/>
          <p:nvPr>
            <p:ph type="title"/>
          </p:nvPr>
        </p:nvSpPr>
        <p:spPr>
          <a:xfrm>
            <a:off x="1258125" y="2311650"/>
            <a:ext cx="2879400" cy="52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SCÉNARIOS UML</a:t>
            </a:r>
            <a:endParaRPr/>
          </a:p>
        </p:txBody>
      </p:sp>
      <p:pic>
        <p:nvPicPr>
          <p:cNvPr id="302" name="Google Shape;30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28843" y="0"/>
            <a:ext cx="3615157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9"/>
          <p:cNvSpPr txBox="1"/>
          <p:nvPr>
            <p:ph type="title"/>
          </p:nvPr>
        </p:nvSpPr>
        <p:spPr>
          <a:xfrm>
            <a:off x="1258125" y="2311650"/>
            <a:ext cx="2879400" cy="52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SCÉNARIOS UML</a:t>
            </a:r>
            <a:endParaRPr/>
          </a:p>
        </p:txBody>
      </p:sp>
      <p:pic>
        <p:nvPicPr>
          <p:cNvPr id="308" name="Google Shape;30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44866" y="0"/>
            <a:ext cx="379913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0"/>
          <p:cNvSpPr txBox="1"/>
          <p:nvPr>
            <p:ph type="title"/>
          </p:nvPr>
        </p:nvSpPr>
        <p:spPr>
          <a:xfrm>
            <a:off x="1575200" y="2138100"/>
            <a:ext cx="2527800" cy="86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DIAGRAMMES D’ACTIVITÉ</a:t>
            </a:r>
            <a:endParaRPr/>
          </a:p>
        </p:txBody>
      </p:sp>
      <p:pic>
        <p:nvPicPr>
          <p:cNvPr id="314" name="Google Shape;314;p40"/>
          <p:cNvPicPr preferRelativeResize="0"/>
          <p:nvPr/>
        </p:nvPicPr>
        <p:blipFill rotWithShape="1">
          <a:blip r:embed="rId3">
            <a:alphaModFix/>
          </a:blip>
          <a:srcRect b="9" l="0" r="0" t="9"/>
          <a:stretch/>
        </p:blipFill>
        <p:spPr>
          <a:xfrm>
            <a:off x="4914248" y="0"/>
            <a:ext cx="4229751" cy="51435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" name="Google Shape;319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00450" y="0"/>
            <a:ext cx="344353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41"/>
          <p:cNvSpPr txBox="1"/>
          <p:nvPr>
            <p:ph type="title"/>
          </p:nvPr>
        </p:nvSpPr>
        <p:spPr>
          <a:xfrm>
            <a:off x="1575200" y="2138100"/>
            <a:ext cx="2527800" cy="86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DIAGRAMMES D’ACTIVITÉ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PRÉSENTATION DU CONTEXTE</a:t>
            </a:r>
            <a:endParaRPr/>
          </a:p>
        </p:txBody>
      </p:sp>
      <p:sp>
        <p:nvSpPr>
          <p:cNvPr id="148" name="Google Shape;148;p15"/>
          <p:cNvSpPr txBox="1"/>
          <p:nvPr/>
        </p:nvSpPr>
        <p:spPr>
          <a:xfrm flipH="1">
            <a:off x="1219250" y="1466700"/>
            <a:ext cx="6367200" cy="27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ato"/>
              <a:buChar char="●"/>
            </a:pPr>
            <a:r>
              <a:rPr lang="fr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Développeuse d’application junior chez IT Consulting &amp; Development</a:t>
            </a: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ato"/>
              <a:buChar char="●"/>
            </a:pPr>
            <a:r>
              <a:rPr lang="fr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Lola a besoin d’un système de gestion de ses pizzerias</a:t>
            </a: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ato"/>
              <a:buChar char="●"/>
            </a:pPr>
            <a:r>
              <a:rPr lang="fr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Chargée d’analyser sa demande et d’écrire les spécifications fonctionnelles</a:t>
            </a: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4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SOLUTION TECHNIQUE</a:t>
            </a:r>
            <a:endParaRPr/>
          </a:p>
        </p:txBody>
      </p:sp>
      <p:sp>
        <p:nvSpPr>
          <p:cNvPr id="326" name="Google Shape;326;p42"/>
          <p:cNvSpPr txBox="1"/>
          <p:nvPr/>
        </p:nvSpPr>
        <p:spPr>
          <a:xfrm>
            <a:off x="1291200" y="1307850"/>
            <a:ext cx="12081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Possibilités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27" name="Google Shape;327;p42"/>
          <p:cNvPicPr preferRelativeResize="0"/>
          <p:nvPr/>
        </p:nvPicPr>
        <p:blipFill rotWithShape="1">
          <a:blip r:embed="rId3">
            <a:alphaModFix/>
          </a:blip>
          <a:srcRect b="0" l="347" r="337" t="0"/>
          <a:stretch/>
        </p:blipFill>
        <p:spPr>
          <a:xfrm>
            <a:off x="1291200" y="2053875"/>
            <a:ext cx="6561600" cy="229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4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SOLUTION TECHNIQUE</a:t>
            </a:r>
            <a:endParaRPr/>
          </a:p>
        </p:txBody>
      </p:sp>
      <p:sp>
        <p:nvSpPr>
          <p:cNvPr id="333" name="Google Shape;333;p43"/>
          <p:cNvSpPr txBox="1"/>
          <p:nvPr/>
        </p:nvSpPr>
        <p:spPr>
          <a:xfrm>
            <a:off x="1291200" y="1307850"/>
            <a:ext cx="12081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Technologies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34" name="Google Shape;334;p43"/>
          <p:cNvPicPr preferRelativeResize="0"/>
          <p:nvPr/>
        </p:nvPicPr>
        <p:blipFill rotWithShape="1">
          <a:blip r:embed="rId3">
            <a:alphaModFix/>
          </a:blip>
          <a:srcRect b="0" l="563" r="563" t="0"/>
          <a:stretch/>
        </p:blipFill>
        <p:spPr>
          <a:xfrm>
            <a:off x="3291300" y="1307850"/>
            <a:ext cx="4074562" cy="353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4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SOLUTION TECHNIQUE</a:t>
            </a:r>
            <a:endParaRPr/>
          </a:p>
        </p:txBody>
      </p:sp>
      <p:sp>
        <p:nvSpPr>
          <p:cNvPr id="340" name="Google Shape;340;p44"/>
          <p:cNvSpPr txBox="1"/>
          <p:nvPr/>
        </p:nvSpPr>
        <p:spPr>
          <a:xfrm>
            <a:off x="1291200" y="1307850"/>
            <a:ext cx="12081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Backend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41" name="Google Shape;341;p44"/>
          <p:cNvPicPr preferRelativeResize="0"/>
          <p:nvPr/>
        </p:nvPicPr>
        <p:blipFill rotWithShape="1">
          <a:blip r:embed="rId3">
            <a:alphaModFix/>
          </a:blip>
          <a:srcRect b="30880" l="13524" r="11837" t="31036"/>
          <a:stretch/>
        </p:blipFill>
        <p:spPr>
          <a:xfrm>
            <a:off x="2835287" y="2300800"/>
            <a:ext cx="3473426" cy="118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4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SOLUTION TECHNIQUE</a:t>
            </a:r>
            <a:endParaRPr/>
          </a:p>
        </p:txBody>
      </p:sp>
      <p:sp>
        <p:nvSpPr>
          <p:cNvPr id="347" name="Google Shape;347;p45"/>
          <p:cNvSpPr txBox="1"/>
          <p:nvPr/>
        </p:nvSpPr>
        <p:spPr>
          <a:xfrm>
            <a:off x="1291200" y="1307850"/>
            <a:ext cx="12081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Front</a:t>
            </a:r>
            <a:r>
              <a:rPr lang="fr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end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48" name="Google Shape;348;p45"/>
          <p:cNvPicPr preferRelativeResize="0"/>
          <p:nvPr/>
        </p:nvPicPr>
        <p:blipFill rotWithShape="1">
          <a:blip r:embed="rId3">
            <a:alphaModFix/>
          </a:blip>
          <a:srcRect b="7338" l="15048" r="18186" t="9549"/>
          <a:stretch/>
        </p:blipFill>
        <p:spPr>
          <a:xfrm>
            <a:off x="2650536" y="2238625"/>
            <a:ext cx="3842924" cy="1652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4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SOLUTION TECHNIQUE</a:t>
            </a:r>
            <a:endParaRPr/>
          </a:p>
        </p:txBody>
      </p:sp>
      <p:sp>
        <p:nvSpPr>
          <p:cNvPr id="354" name="Google Shape;354;p46"/>
          <p:cNvSpPr txBox="1"/>
          <p:nvPr/>
        </p:nvSpPr>
        <p:spPr>
          <a:xfrm>
            <a:off x="1291200" y="1307850"/>
            <a:ext cx="14805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Base de données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55" name="Google Shape;355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4400" y="2146275"/>
            <a:ext cx="4735201" cy="1731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4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SOLUTION TECHNIQUE</a:t>
            </a:r>
            <a:endParaRPr/>
          </a:p>
        </p:txBody>
      </p:sp>
      <p:sp>
        <p:nvSpPr>
          <p:cNvPr id="361" name="Google Shape;361;p47"/>
          <p:cNvSpPr txBox="1"/>
          <p:nvPr/>
        </p:nvSpPr>
        <p:spPr>
          <a:xfrm>
            <a:off x="1291200" y="1307850"/>
            <a:ext cx="19245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Service de navigation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62" name="Google Shape;362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4575" y="2252875"/>
            <a:ext cx="4514850" cy="100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4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SOLUTION TECHNIQUE</a:t>
            </a:r>
            <a:endParaRPr/>
          </a:p>
        </p:txBody>
      </p:sp>
      <p:sp>
        <p:nvSpPr>
          <p:cNvPr id="368" name="Google Shape;368;p48"/>
          <p:cNvSpPr txBox="1"/>
          <p:nvPr/>
        </p:nvSpPr>
        <p:spPr>
          <a:xfrm>
            <a:off x="1291200" y="1307850"/>
            <a:ext cx="19245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Service de paiement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69" name="Google Shape;369;p48"/>
          <p:cNvPicPr preferRelativeResize="0"/>
          <p:nvPr/>
        </p:nvPicPr>
        <p:blipFill rotWithShape="1">
          <a:blip r:embed="rId3">
            <a:alphaModFix/>
          </a:blip>
          <a:srcRect b="18479" l="10087" r="11652" t="20570"/>
          <a:stretch/>
        </p:blipFill>
        <p:spPr>
          <a:xfrm>
            <a:off x="2835287" y="2140900"/>
            <a:ext cx="3473425" cy="1633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49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QUESTIONS ?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PRÉSENTATION DU PROJET</a:t>
            </a:r>
            <a:endParaRPr/>
          </a:p>
        </p:txBody>
      </p:sp>
      <p:sp>
        <p:nvSpPr>
          <p:cNvPr id="154" name="Google Shape;154;p16"/>
          <p:cNvSpPr txBox="1"/>
          <p:nvPr/>
        </p:nvSpPr>
        <p:spPr>
          <a:xfrm flipH="1">
            <a:off x="1297500" y="1053850"/>
            <a:ext cx="6367200" cy="3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Lato"/>
              <a:buChar char="●"/>
            </a:pPr>
            <a:r>
              <a:rPr lang="fr" sz="13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Analyser un besoin client</a:t>
            </a:r>
            <a:endParaRPr sz="13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Lato"/>
              <a:buChar char="○"/>
            </a:pPr>
            <a:r>
              <a:rPr lang="fr" sz="11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Définir les acteurs</a:t>
            </a:r>
            <a:endParaRPr sz="11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Lato"/>
              <a:buChar char="○"/>
            </a:pPr>
            <a:r>
              <a:rPr lang="fr" sz="11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Identifier toutes les fonctionnalités depuis le recueil des besoins </a:t>
            </a:r>
            <a:endParaRPr sz="11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Lato"/>
              <a:buChar char="○"/>
            </a:pPr>
            <a:r>
              <a:rPr lang="fr" sz="11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Modéliser le processus de commande</a:t>
            </a:r>
            <a:endParaRPr sz="11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Lato"/>
              <a:buChar char="○"/>
            </a:pPr>
            <a:r>
              <a:rPr lang="fr" sz="11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Tout retranscrire dans le document de spécifications fonctionnelles</a:t>
            </a:r>
            <a:endParaRPr sz="11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Lato"/>
              <a:buChar char="●"/>
            </a:pPr>
            <a:r>
              <a:rPr lang="fr" sz="13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Lister les fonctionnalités demandées par un client</a:t>
            </a:r>
            <a:endParaRPr sz="13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Lato"/>
              <a:buChar char="○"/>
            </a:pPr>
            <a:r>
              <a:rPr lang="fr" sz="11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Lister exhaustivement les fonctionnalités selon une méthodologie (UML, Agile)</a:t>
            </a:r>
            <a:endParaRPr sz="11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Lato"/>
              <a:buChar char="●"/>
            </a:pPr>
            <a:r>
              <a:rPr lang="fr" sz="13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Rédiger les spécifications détaillées d'un projet</a:t>
            </a:r>
            <a:endParaRPr sz="13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Lato"/>
              <a:buChar char="○"/>
            </a:pPr>
            <a:r>
              <a:rPr lang="fr" sz="11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Décrire les fonctionnalités étape par étape (textuellement/schéma/diagrammes) selon une méthodologie</a:t>
            </a:r>
            <a:endParaRPr sz="11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Lato"/>
              <a:buChar char="●"/>
            </a:pPr>
            <a:r>
              <a:rPr lang="fr" sz="13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Sélectionner une solution technique adaptée</a:t>
            </a:r>
            <a:endParaRPr sz="13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Lato"/>
              <a:buChar char="○"/>
            </a:pPr>
            <a:r>
              <a:rPr lang="fr" sz="11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Proposer une solution argumentée basée sur des sources fiables</a:t>
            </a:r>
            <a:endParaRPr sz="11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OUTILS</a:t>
            </a:r>
            <a:endParaRPr/>
          </a:p>
        </p:txBody>
      </p:sp>
      <p:pic>
        <p:nvPicPr>
          <p:cNvPr id="160" name="Google Shape;16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1950" y="1657648"/>
            <a:ext cx="1876175" cy="10549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17"/>
          <p:cNvPicPr preferRelativeResize="0"/>
          <p:nvPr/>
        </p:nvPicPr>
        <p:blipFill rotWithShape="1">
          <a:blip r:embed="rId4">
            <a:alphaModFix/>
          </a:blip>
          <a:srcRect b="27238" l="15456" r="17167" t="27635"/>
          <a:stretch/>
        </p:blipFill>
        <p:spPr>
          <a:xfrm>
            <a:off x="3632875" y="1657648"/>
            <a:ext cx="2368156" cy="105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17"/>
          <p:cNvPicPr preferRelativeResize="0"/>
          <p:nvPr/>
        </p:nvPicPr>
        <p:blipFill rotWithShape="1">
          <a:blip r:embed="rId5">
            <a:alphaModFix/>
          </a:blip>
          <a:srcRect b="5754" l="2432" r="2537" t="4196"/>
          <a:stretch/>
        </p:blipFill>
        <p:spPr>
          <a:xfrm>
            <a:off x="1521950" y="2921550"/>
            <a:ext cx="2165215" cy="105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17"/>
          <p:cNvPicPr preferRelativeResize="0"/>
          <p:nvPr/>
        </p:nvPicPr>
        <p:blipFill rotWithShape="1">
          <a:blip r:embed="rId6">
            <a:alphaModFix/>
          </a:blip>
          <a:srcRect b="0" l="0" r="2267" t="0"/>
          <a:stretch/>
        </p:blipFill>
        <p:spPr>
          <a:xfrm>
            <a:off x="3929975" y="2921550"/>
            <a:ext cx="4106224" cy="105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35782" y="1657650"/>
            <a:ext cx="1800419" cy="105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PERSONAS</a:t>
            </a:r>
            <a:endParaRPr/>
          </a:p>
        </p:txBody>
      </p:sp>
      <p:pic>
        <p:nvPicPr>
          <p:cNvPr id="170" name="Google Shape;17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4388" y="1307850"/>
            <a:ext cx="4665113" cy="3530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ACTEURS</a:t>
            </a:r>
            <a:endParaRPr/>
          </a:p>
        </p:txBody>
      </p:sp>
      <p:pic>
        <p:nvPicPr>
          <p:cNvPr id="176" name="Google Shape;176;p19"/>
          <p:cNvPicPr preferRelativeResize="0"/>
          <p:nvPr/>
        </p:nvPicPr>
        <p:blipFill rotWithShape="1">
          <a:blip r:embed="rId3">
            <a:alphaModFix/>
          </a:blip>
          <a:srcRect b="0" l="12391" r="30295" t="0"/>
          <a:stretch/>
        </p:blipFill>
        <p:spPr>
          <a:xfrm>
            <a:off x="1297500" y="1852250"/>
            <a:ext cx="7038902" cy="143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LÉGENDE</a:t>
            </a:r>
            <a:endParaRPr/>
          </a:p>
        </p:txBody>
      </p:sp>
      <p:pic>
        <p:nvPicPr>
          <p:cNvPr id="182" name="Google Shape;18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7988" y="1919288"/>
            <a:ext cx="6257925" cy="130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DIAGRAMME DE PACKAGE</a:t>
            </a:r>
            <a:endParaRPr/>
          </a:p>
        </p:txBody>
      </p:sp>
      <p:pic>
        <p:nvPicPr>
          <p:cNvPr id="188" name="Google Shape;18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9763" y="1165400"/>
            <a:ext cx="5934374" cy="3861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